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8" r:id="rId5"/>
    <p:sldId id="267" r:id="rId6"/>
    <p:sldId id="258" r:id="rId7"/>
    <p:sldId id="257" r:id="rId8"/>
    <p:sldId id="264" r:id="rId9"/>
    <p:sldId id="263" r:id="rId10"/>
    <p:sldId id="261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8B8876C-B8FB-6043-8807-0C312AD31EA6}"/>
              </a:ext>
            </a:extLst>
          </p:cNvPr>
          <p:cNvSpPr txBox="1">
            <a:spLocks/>
          </p:cNvSpPr>
          <p:nvPr userDrawn="1"/>
        </p:nvSpPr>
        <p:spPr>
          <a:xfrm>
            <a:off x="6240268" y="6492874"/>
            <a:ext cx="5668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2020 Todos os Direitos Reservados ao Serviços Partilhados do Ministério da Saúde, EPE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4F68F2-A0C8-C34A-958F-77B1F13C1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678C87B6-EA8E-F440-B539-56C2892D026F}"/>
              </a:ext>
            </a:extLst>
          </p:cNvPr>
          <p:cNvSpPr txBox="1">
            <a:spLocks/>
          </p:cNvSpPr>
          <p:nvPr userDrawn="1"/>
        </p:nvSpPr>
        <p:spPr>
          <a:xfrm>
            <a:off x="838200" y="638616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7877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ADF1076-E65F-814E-BC6D-140949ED7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01563D97-3400-AF44-95BB-E4E1674FE677}"/>
              </a:ext>
            </a:extLst>
          </p:cNvPr>
          <p:cNvSpPr txBox="1">
            <a:spLocks/>
          </p:cNvSpPr>
          <p:nvPr userDrawn="1"/>
        </p:nvSpPr>
        <p:spPr>
          <a:xfrm>
            <a:off x="5956852" y="6492874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31370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EB6384-05DF-6D4F-9A3F-A3F73C1B9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FF965FE9-D110-B74B-9143-A6931F6B1496}"/>
              </a:ext>
            </a:extLst>
          </p:cNvPr>
          <p:cNvSpPr txBox="1">
            <a:spLocks/>
          </p:cNvSpPr>
          <p:nvPr userDrawn="1"/>
        </p:nvSpPr>
        <p:spPr>
          <a:xfrm>
            <a:off x="5956852" y="6492874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8595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F8A90A69-0D1D-2C41-AE40-DA1975083A46}"/>
              </a:ext>
            </a:extLst>
          </p:cNvPr>
          <p:cNvSpPr txBox="1">
            <a:spLocks/>
          </p:cNvSpPr>
          <p:nvPr userDrawn="1"/>
        </p:nvSpPr>
        <p:spPr>
          <a:xfrm>
            <a:off x="5956852" y="6492874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2646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C40309-EE6B-2B4C-AF97-BBA45DF1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61BE0C0B-BBB1-1D46-841B-E485C9F732B7}"/>
              </a:ext>
            </a:extLst>
          </p:cNvPr>
          <p:cNvSpPr txBox="1">
            <a:spLocks/>
          </p:cNvSpPr>
          <p:nvPr userDrawn="1"/>
        </p:nvSpPr>
        <p:spPr>
          <a:xfrm>
            <a:off x="5956852" y="6492874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131397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EF2DE8D8-9BDC-2F46-9343-B3B923223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Posição do Rodapé 4">
            <a:extLst>
              <a:ext uri="{FF2B5EF4-FFF2-40B4-BE49-F238E27FC236}">
                <a16:creationId xmlns:a16="http://schemas.microsoft.com/office/drawing/2014/main" id="{26D34215-5F01-6E49-8470-D68E1A7FD5AF}"/>
              </a:ext>
            </a:extLst>
          </p:cNvPr>
          <p:cNvSpPr txBox="1">
            <a:spLocks/>
          </p:cNvSpPr>
          <p:nvPr userDrawn="1"/>
        </p:nvSpPr>
        <p:spPr>
          <a:xfrm>
            <a:off x="571952" y="5116581"/>
            <a:ext cx="5668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400" b="0" i="0" dirty="0" err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400" b="0" i="0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9B7FC1E9-8D02-0447-9285-9FFACF534663}"/>
              </a:ext>
            </a:extLst>
          </p:cNvPr>
          <p:cNvSpPr txBox="1">
            <a:spLocks/>
          </p:cNvSpPr>
          <p:nvPr userDrawn="1"/>
        </p:nvSpPr>
        <p:spPr>
          <a:xfrm>
            <a:off x="3193773" y="6115187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© 2021 Todos os Direitos Reservados ao Serviços Partilhados do Ministério da Saúde, EPE</a:t>
            </a:r>
          </a:p>
        </p:txBody>
      </p:sp>
    </p:spTree>
    <p:extLst>
      <p:ext uri="{BB962C8B-B14F-4D97-AF65-F5344CB8AC3E}">
        <p14:creationId xmlns:p14="http://schemas.microsoft.com/office/powerpoint/2010/main" val="383223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C5B1151-2079-A7CE-A622-F6511639F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95D398F-D1E2-C4B3-4159-34F13A81D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72C945B-CAD5-6047-8C0C-E9CF7297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4A4E6E7-6D9B-B94A-8AB7-2593CFFDB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421425-E4E2-A340-9A86-BF4B440BF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6432-867A-B244-A6B7-5EF852714A10}" type="datetimeFigureOut">
              <a:rPr lang="pt-PT" smtClean="0"/>
              <a:t>07/04/2025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7F8473-8EE9-7343-A630-54C756727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17FF06-BDE5-514D-A19F-C5D50EBE2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DA2F-9C3F-0141-8435-18F8DC27EE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06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C89422-1D38-F00D-6C5F-7D4635B22FA3}"/>
              </a:ext>
            </a:extLst>
          </p:cNvPr>
          <p:cNvSpPr txBox="1">
            <a:spLocks/>
          </p:cNvSpPr>
          <p:nvPr/>
        </p:nvSpPr>
        <p:spPr>
          <a:xfrm>
            <a:off x="1073994" y="184372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Preliminar</a:t>
            </a:r>
          </a:p>
          <a:p>
            <a:r>
              <a:rPr lang="pt-P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n.º3/2025 SPMS/UCBST</a:t>
            </a:r>
            <a:endParaRPr lang="en-PT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AB075F-1D16-7D63-23C5-B8E5C0758D8F}"/>
              </a:ext>
            </a:extLst>
          </p:cNvPr>
          <p:cNvSpPr txBox="1">
            <a:spLocks/>
          </p:cNvSpPr>
          <p:nvPr/>
        </p:nvSpPr>
        <p:spPr>
          <a:xfrm>
            <a:off x="1145114" y="4328001"/>
            <a:ext cx="989605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de Licenciamento de Software para Entidades do Serviço Nacional de Saúde e Ministério da Saúde (Agregação 2026).</a:t>
            </a:r>
            <a:endParaRPr lang="pt-PT" sz="4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36B06B-CE44-FADB-7277-81DE6C91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7" y="5574665"/>
            <a:ext cx="3057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2BF6B6D7-EB37-234A-B78C-6A19A9C8A896}"/>
              </a:ext>
            </a:extLst>
          </p:cNvPr>
          <p:cNvSpPr txBox="1">
            <a:spLocks/>
          </p:cNvSpPr>
          <p:nvPr/>
        </p:nvSpPr>
        <p:spPr>
          <a:xfrm>
            <a:off x="728870" y="1391480"/>
            <a:ext cx="9144000" cy="6361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+mn-lt"/>
                <a:cs typeface="Arial Black" panose="020B0604020202020204" pitchFamily="34" charset="0"/>
              </a:rPr>
              <a:t>01 | Objetivos:</a:t>
            </a: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DD02220F-C2B9-2442-AB46-1303A0E6F3F2}"/>
              </a:ext>
            </a:extLst>
          </p:cNvPr>
          <p:cNvSpPr txBox="1">
            <a:spLocks/>
          </p:cNvSpPr>
          <p:nvPr/>
        </p:nvSpPr>
        <p:spPr>
          <a:xfrm>
            <a:off x="760674" y="2259498"/>
            <a:ext cx="10562999" cy="40205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PT" sz="1800" b="1" dirty="0">
                <a:cs typeface="Arial" panose="020B0604020202020204" pitchFamily="34" charset="0"/>
              </a:rPr>
              <a:t>Na presente consulta preliminar ao mercado pretende-se identificar:</a:t>
            </a:r>
          </a:p>
          <a:p>
            <a:pPr algn="just"/>
            <a:endParaRPr lang="pt-PT" sz="2400" i="1" dirty="0"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Preço unitário por licença;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P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peradores económicos disponíveis no mercado;</a:t>
            </a:r>
            <a:endParaRPr lang="pt-PT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Part-</a:t>
            </a:r>
            <a:r>
              <a:rPr lang="pt-P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PT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umber</a:t>
            </a:r>
            <a:r>
              <a:rPr lang="pt-P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ea typeface="Calibri" panose="020F0502020204030204" pitchFamily="34" charset="0"/>
              </a:rPr>
              <a:t>Serviços de Assistência Técnica disponíveis por licença;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ea typeface="Calibri" panose="020F0502020204030204" pitchFamily="34" charset="0"/>
              </a:rPr>
              <a:t>Certificações especificas inerentes a determinadas licenças, caso aplicável;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Inserção de novas licenças que não constam do mapa em Excel enviado. Inserir nas linhas sem preenchimento (a partir da linha 586)</a:t>
            </a:r>
            <a:endParaRPr lang="pt-P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pt-P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263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0C4E04B-FF5F-004C-B91E-D3F3B8DEE7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62625" y="1096199"/>
            <a:ext cx="6067425" cy="4479848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âmbito das atribuições da Central de Compras de Saúde, a Unidade de Compras de Bens e Serviços Transversais encontra-se a realizar os trabalhos preparatórios com vista à realização de uma agregação de licenciamento software para o ano de 2026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A2D1266E-FEF7-EB47-BCD8-B5EE4DCDB6F2}"/>
              </a:ext>
            </a:extLst>
          </p:cNvPr>
          <p:cNvSpPr txBox="1">
            <a:spLocks/>
          </p:cNvSpPr>
          <p:nvPr/>
        </p:nvSpPr>
        <p:spPr>
          <a:xfrm>
            <a:off x="5806637" y="410252"/>
            <a:ext cx="5826039" cy="7680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+mn-lt"/>
                <a:cs typeface="Arial Black" panose="020B0604020202020204" pitchFamily="34" charset="0"/>
              </a:rPr>
              <a:t>02 | Âmbito</a:t>
            </a:r>
          </a:p>
        </p:txBody>
      </p:sp>
    </p:spTree>
    <p:extLst>
      <p:ext uri="{BB962C8B-B14F-4D97-AF65-F5344CB8AC3E}">
        <p14:creationId xmlns:p14="http://schemas.microsoft.com/office/powerpoint/2010/main" val="133654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2BF6B6D7-EB37-234A-B78C-6A19A9C8A896}"/>
              </a:ext>
            </a:extLst>
          </p:cNvPr>
          <p:cNvSpPr txBox="1">
            <a:spLocks/>
          </p:cNvSpPr>
          <p:nvPr/>
        </p:nvSpPr>
        <p:spPr>
          <a:xfrm>
            <a:off x="634866" y="1415633"/>
            <a:ext cx="9144000" cy="6361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| O que se p</a:t>
            </a:r>
            <a:r>
              <a:rPr lang="pt-P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retende: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3600" b="1" dirty="0">
              <a:solidFill>
                <a:srgbClr val="575757"/>
              </a:solidFill>
              <a:latin typeface="+mn-lt"/>
              <a:cs typeface="Arial Black" panose="020B0604020202020204" pitchFamily="34" charset="0"/>
            </a:endParaRP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DD02220F-C2B9-2442-AB46-1303A0E6F3F2}"/>
              </a:ext>
            </a:extLst>
          </p:cNvPr>
          <p:cNvSpPr txBox="1">
            <a:spLocks/>
          </p:cNvSpPr>
          <p:nvPr/>
        </p:nvSpPr>
        <p:spPr>
          <a:xfrm>
            <a:off x="760674" y="2259497"/>
            <a:ext cx="10562999" cy="3787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 a formação do contrato: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consulta permite que as entidades adjudicantes recolham preços unitários das licenças mais atualizados, informações sobre as soluções existentes no mercado, as condições contratuais praticadas e outros elementos relevantes para definir o objeto do contrato e as suas especificações.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Avaliar as necessidades e os requisitos: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Através da consulta, as entidades podem melhor compreender as suas necessidades e os requisitos que os contratos devem satisfazer, tendo em conta as soluções disponíveis no mercado e as expectativas dos potenciais interessados.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>
            <a:extLst>
              <a:ext uri="{FF2B5EF4-FFF2-40B4-BE49-F238E27FC236}">
                <a16:creationId xmlns:a16="http://schemas.microsoft.com/office/drawing/2014/main" id="{2BF6B6D7-EB37-234A-B78C-6A19A9C8A896}"/>
              </a:ext>
            </a:extLst>
          </p:cNvPr>
          <p:cNvSpPr txBox="1">
            <a:spLocks/>
          </p:cNvSpPr>
          <p:nvPr/>
        </p:nvSpPr>
        <p:spPr>
          <a:xfrm>
            <a:off x="728870" y="1107440"/>
            <a:ext cx="9144000" cy="920144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|O que se p</a:t>
            </a:r>
            <a:r>
              <a:rPr lang="pt-PT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retende:</a:t>
            </a:r>
            <a:endParaRPr lang="pt-PT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sz="3600" b="1" dirty="0">
              <a:solidFill>
                <a:srgbClr val="575757"/>
              </a:solidFill>
              <a:latin typeface="+mn-lt"/>
              <a:cs typeface="Arial Black" panose="020B0604020202020204" pitchFamily="34" charset="0"/>
            </a:endParaRP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DD02220F-C2B9-2442-AB46-1303A0E6F3F2}"/>
              </a:ext>
            </a:extLst>
          </p:cNvPr>
          <p:cNvSpPr txBox="1">
            <a:spLocks/>
          </p:cNvSpPr>
          <p:nvPr/>
        </p:nvSpPr>
        <p:spPr>
          <a:xfrm>
            <a:off x="629920" y="1778000"/>
            <a:ext cx="10693753" cy="450203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3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inovação:</a:t>
            </a:r>
            <a:r>
              <a:rPr lang="pt-PT" sz="3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consulta pode ser utilizada para identificar soluções inovadoras e tecnológicas que possam responder de forma mais eficiente às necessidades das entidades adjudicantes.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sz="3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3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a participação dos operadores económicos:</a:t>
            </a:r>
            <a:r>
              <a:rPr lang="pt-PT" sz="3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envolver os operadores económicos na fase de preparação do contrato, a consulta pode aumentar o interesse e a participação destes nos procedimentos de contratação subsequentes.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PT" sz="3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3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qualidade dos contratos:</a:t>
            </a:r>
            <a:r>
              <a:rPr lang="pt-PT" sz="3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base nas informações recolhidas na consulta, as entidades adjudicantes podem definir especificações técnicas mais adequadas, condições contratuais mais equilibradas e critérios de seleção e adjudicação mais objetivos, contribuindo para a qualidade dos contratos celebrados.</a:t>
            </a:r>
            <a:endParaRPr lang="pt-PT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26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BE7DDF-ACF7-5434-10A4-155C398E806A}"/>
              </a:ext>
            </a:extLst>
          </p:cNvPr>
          <p:cNvSpPr txBox="1"/>
          <p:nvPr/>
        </p:nvSpPr>
        <p:spPr>
          <a:xfrm>
            <a:off x="1061720" y="409392"/>
            <a:ext cx="9687560" cy="5348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|Interessados: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 SPMS, EPE. considera interessados na presente consulta preliminar ao mercado todos os fornecedores de licenciamento Software sem prejuízo de poderem participar outros especialistas com interesse no tema.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pt-P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05| Participação</a:t>
            </a: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interessados em participar na consulta preliminar ao mercado deverão aceder ao site da plataforma eletrónica de contratação Vortal [</a:t>
            </a: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www.comprasnasaude.pt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e seguir as instruções para submeter os seus contributos, por </a:t>
            </a:r>
            <a:r>
              <a:rPr lang="pt-PT" sz="18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mesma via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através do </a:t>
            </a:r>
            <a:r>
              <a:rPr lang="pt-PT" sz="18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Excel 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disponibilizado, até ao dia </a:t>
            </a: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11.04.2025.</a:t>
            </a: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Qualquer esclarecimento adicional deverá ser remetido para o e-mail: </a:t>
            </a:r>
            <a:r>
              <a:rPr lang="pt-PT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compras.transversais@spms.min-saude.pt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483C-7245-EA36-7B37-5E2E3D78E9D6}"/>
              </a:ext>
            </a:extLst>
          </p:cNvPr>
          <p:cNvSpPr txBox="1">
            <a:spLocks/>
          </p:cNvSpPr>
          <p:nvPr/>
        </p:nvSpPr>
        <p:spPr>
          <a:xfrm>
            <a:off x="2885706" y="3063003"/>
            <a:ext cx="6420587" cy="731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T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OBRIGADO(A)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B92DF-33B4-00E5-5D58-BC420343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5" y="5686425"/>
            <a:ext cx="3057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3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a12305-00c7-47eb-8956-ac84cee4acca">
      <UserInfo>
        <DisplayName>Lizete Cabrita</DisplayName>
        <AccountId>742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4CD3906CA9C04F871BBBD7B8F36E5C" ma:contentTypeVersion="9" ma:contentTypeDescription="Criar um novo documento." ma:contentTypeScope="" ma:versionID="10275ec01351c0c8b788735805b4d3e2">
  <xsd:schema xmlns:xsd="http://www.w3.org/2001/XMLSchema" xmlns:xs="http://www.w3.org/2001/XMLSchema" xmlns:p="http://schemas.microsoft.com/office/2006/metadata/properties" xmlns:ns2="a22e7e50-99f6-4f54-bbb9-53c96e50d1c6" xmlns:ns3="d6a12305-00c7-47eb-8956-ac84cee4acca" targetNamespace="http://schemas.microsoft.com/office/2006/metadata/properties" ma:root="true" ma:fieldsID="966910d5e69cc40575c6251029f03202" ns2:_="" ns3:_="">
    <xsd:import namespace="a22e7e50-99f6-4f54-bbb9-53c96e50d1c6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e7e50-99f6-4f54-bbb9-53c96e50d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2A1-7FDF-4D35-B6B6-E88B32690C38}">
  <ds:schemaRefs>
    <ds:schemaRef ds:uri="http://schemas.microsoft.com/office/2006/metadata/properties"/>
    <ds:schemaRef ds:uri="http://schemas.microsoft.com/office/infopath/2007/PartnerControls"/>
    <ds:schemaRef ds:uri="d6a12305-00c7-47eb-8956-ac84cee4acca"/>
  </ds:schemaRefs>
</ds:datastoreItem>
</file>

<file path=customXml/itemProps2.xml><?xml version="1.0" encoding="utf-8"?>
<ds:datastoreItem xmlns:ds="http://schemas.openxmlformats.org/officeDocument/2006/customXml" ds:itemID="{98975413-61E7-4249-939F-3A526B8AF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AF612-8FD7-4C6C-BA6A-4496081C1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e7e50-99f6-4f54-bbb9-53c96e50d1c6"/>
    <ds:schemaRef ds:uri="d6a12305-00c7-47eb-8956-ac84cee4a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471</Words>
  <Application>Microsoft Office PowerPoint</Application>
  <PresentationFormat>Ecrã Panorâmico</PresentationFormat>
  <Paragraphs>39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Mafalda Martins</cp:lastModifiedBy>
  <cp:revision>53</cp:revision>
  <dcterms:created xsi:type="dcterms:W3CDTF">2020-11-26T15:11:02Z</dcterms:created>
  <dcterms:modified xsi:type="dcterms:W3CDTF">2025-04-07T13:40:08Z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0x010100034CD3906CA9C04F871BBBD7B8F36E5C</vt:lpwstr>
  </property>
</Properties>
</file>